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56" r:id="rId2"/>
    <p:sldId id="257" r:id="rId3"/>
    <p:sldId id="279" r:id="rId4"/>
    <p:sldId id="280" r:id="rId5"/>
    <p:sldId id="258" r:id="rId6"/>
    <p:sldId id="259" r:id="rId7"/>
    <p:sldId id="260" r:id="rId8"/>
    <p:sldId id="261" r:id="rId9"/>
    <p:sldId id="262" r:id="rId10"/>
    <p:sldId id="263" r:id="rId11"/>
    <p:sldId id="292" r:id="rId12"/>
    <p:sldId id="293" r:id="rId13"/>
    <p:sldId id="264" r:id="rId14"/>
    <p:sldId id="265" r:id="rId15"/>
    <p:sldId id="266" r:id="rId16"/>
    <p:sldId id="267" r:id="rId17"/>
    <p:sldId id="281" r:id="rId18"/>
    <p:sldId id="268" r:id="rId19"/>
    <p:sldId id="282" r:id="rId20"/>
    <p:sldId id="269" r:id="rId21"/>
    <p:sldId id="283" r:id="rId22"/>
    <p:sldId id="270" r:id="rId23"/>
    <p:sldId id="284" r:id="rId24"/>
    <p:sldId id="272" r:id="rId25"/>
    <p:sldId id="274" r:id="rId26"/>
    <p:sldId id="291" r:id="rId27"/>
    <p:sldId id="276" r:id="rId28"/>
    <p:sldId id="285" r:id="rId29"/>
    <p:sldId id="288" r:id="rId30"/>
    <p:sldId id="277" r:id="rId31"/>
    <p:sldId id="278" r:id="rId32"/>
    <p:sldId id="289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430DB-F466-4D24-B6B8-B16022F4FF1C}" type="datetimeFigureOut">
              <a:rPr lang="en-US" smtClean="0"/>
              <a:t>6/15/2010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55969-F0DE-4B4B-A844-DFA6DC6042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B326E0-E852-4370-82E2-10251674B00F}" type="slidenum">
              <a:rPr lang="en-US"/>
              <a:pPr/>
              <a:t>28</a:t>
            </a:fld>
            <a:endParaRPr lang="en-US"/>
          </a:p>
        </p:txBody>
      </p:sp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7A4DDF-9198-4D30-8E65-51A8263E1C36}" type="slidenum">
              <a:rPr lang="en-US"/>
              <a:pPr/>
              <a:t>32</a:t>
            </a:fld>
            <a:endParaRPr lang="en-US"/>
          </a:p>
        </p:txBody>
      </p:sp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689556C-3A7F-4938-8BFA-7391210FC487}" type="datetimeFigureOut">
              <a:rPr lang="en-US" smtClean="0"/>
              <a:t>6/15/2010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F6C981-85C4-47C2-9234-A86581FA861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556C-3A7F-4938-8BFA-7391210FC487}" type="datetimeFigureOut">
              <a:rPr lang="en-US" smtClean="0"/>
              <a:t>6/15/2010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C981-85C4-47C2-9234-A86581FA86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689556C-3A7F-4938-8BFA-7391210FC487}" type="datetimeFigureOut">
              <a:rPr lang="en-US" smtClean="0"/>
              <a:t>6/15/2010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CF6C981-85C4-47C2-9234-A86581FA861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556C-3A7F-4938-8BFA-7391210FC487}" type="datetimeFigureOut">
              <a:rPr lang="en-US" smtClean="0"/>
              <a:t>6/15/2010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F6C981-85C4-47C2-9234-A86581FA86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556C-3A7F-4938-8BFA-7391210FC487}" type="datetimeFigureOut">
              <a:rPr lang="en-US" smtClean="0"/>
              <a:t>6/15/2010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CF6C981-85C4-47C2-9234-A86581FA861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689556C-3A7F-4938-8BFA-7391210FC487}" type="datetimeFigureOut">
              <a:rPr lang="en-US" smtClean="0"/>
              <a:t>6/15/2010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CF6C981-85C4-47C2-9234-A86581FA861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689556C-3A7F-4938-8BFA-7391210FC487}" type="datetimeFigureOut">
              <a:rPr lang="en-US" smtClean="0"/>
              <a:t>6/15/2010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CF6C981-85C4-47C2-9234-A86581FA861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556C-3A7F-4938-8BFA-7391210FC487}" type="datetimeFigureOut">
              <a:rPr lang="en-US" smtClean="0"/>
              <a:t>6/15/2010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F6C981-85C4-47C2-9234-A86581FA86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556C-3A7F-4938-8BFA-7391210FC487}" type="datetimeFigureOut">
              <a:rPr lang="en-US" smtClean="0"/>
              <a:t>6/15/2010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F6C981-85C4-47C2-9234-A86581FA86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556C-3A7F-4938-8BFA-7391210FC487}" type="datetimeFigureOut">
              <a:rPr lang="en-US" smtClean="0"/>
              <a:t>6/15/2010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F6C981-85C4-47C2-9234-A86581FA861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689556C-3A7F-4938-8BFA-7391210FC487}" type="datetimeFigureOut">
              <a:rPr lang="en-US" smtClean="0"/>
              <a:t>6/15/2010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CF6C981-85C4-47C2-9234-A86581FA861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689556C-3A7F-4938-8BFA-7391210FC487}" type="datetimeFigureOut">
              <a:rPr lang="en-US" smtClean="0"/>
              <a:t>6/15/2010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F6C981-85C4-47C2-9234-A86581FA86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Anti-inflammatory &amp; Pain-reducing drugs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16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Key Points About </a:t>
            </a:r>
            <a:br>
              <a:rPr lang="en-US" dirty="0" smtClean="0"/>
            </a:br>
            <a:r>
              <a:rPr lang="en-US" dirty="0" err="1" smtClean="0"/>
              <a:t>Glucocorticioid</a:t>
            </a:r>
            <a:r>
              <a:rPr lang="en-US" dirty="0" smtClean="0"/>
              <a:t> Treatment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 err="1"/>
              <a:t>Glucocorticoids</a:t>
            </a:r>
            <a:r>
              <a:rPr lang="en-US" sz="2800" dirty="0"/>
              <a:t> </a:t>
            </a:r>
            <a:r>
              <a:rPr lang="en-US" sz="2800" u="sng" dirty="0"/>
              <a:t>do</a:t>
            </a:r>
            <a:r>
              <a:rPr lang="en-US" sz="2800" dirty="0"/>
              <a:t> </a:t>
            </a:r>
            <a:r>
              <a:rPr lang="en-US" sz="2800" u="sng" dirty="0"/>
              <a:t>not</a:t>
            </a:r>
            <a:r>
              <a:rPr lang="en-US" sz="2800" dirty="0"/>
              <a:t> cure disease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They may </a:t>
            </a:r>
            <a:r>
              <a:rPr lang="en-US" sz="2800" dirty="0" smtClean="0"/>
              <a:t>exacerbate infectious diseases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Use caution when giving high dosages of </a:t>
            </a:r>
            <a:r>
              <a:rPr lang="en-US" sz="2800" dirty="0" err="1" smtClean="0"/>
              <a:t>glucocorticoids</a:t>
            </a:r>
            <a:r>
              <a:rPr lang="en-US" sz="2800" dirty="0" smtClean="0"/>
              <a:t> </a:t>
            </a:r>
            <a:r>
              <a:rPr lang="en-US" sz="2800" dirty="0"/>
              <a:t>to pregnant animals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Whenever possible, use the </a:t>
            </a:r>
            <a:r>
              <a:rPr lang="en-US" sz="2800" b="1" dirty="0"/>
              <a:t>topical form </a:t>
            </a:r>
            <a:r>
              <a:rPr lang="en-US" sz="2800" dirty="0"/>
              <a:t>to avoid systemic imbalances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Use alternate-day dosing at the lowest possible doses to prevent </a:t>
            </a:r>
            <a:r>
              <a:rPr lang="en-US" sz="2800" u="sng" dirty="0"/>
              <a:t>iatrogenic Cushing’s disease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Taper animals off </a:t>
            </a:r>
            <a:r>
              <a:rPr lang="en-US" sz="2800" dirty="0" err="1"/>
              <a:t>glucocorticoids</a:t>
            </a:r>
            <a:r>
              <a:rPr lang="en-US" sz="2800" dirty="0"/>
              <a:t> to prevent </a:t>
            </a:r>
            <a:r>
              <a:rPr lang="en-US" sz="2800" u="sng" dirty="0"/>
              <a:t>iatrogenic Addison’s disease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Do not use </a:t>
            </a:r>
            <a:r>
              <a:rPr lang="en-US" sz="2800" dirty="0" err="1"/>
              <a:t>glucocorticoids</a:t>
            </a:r>
            <a:r>
              <a:rPr lang="en-US" sz="2800" dirty="0"/>
              <a:t> in animals that have </a:t>
            </a:r>
            <a:r>
              <a:rPr lang="en-US" sz="2800" b="1" dirty="0"/>
              <a:t>corneal ulcers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7448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Cushing’s Disease (</a:t>
            </a:r>
            <a:r>
              <a:rPr lang="en-US" dirty="0" err="1" smtClean="0"/>
              <a:t>hypoadrenocorticism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6" descr="http://www-staff.psychiatry.cam.ac.uk/~dew22/supervisions/notes/images/image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33600"/>
            <a:ext cx="6703757" cy="3796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789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Addison’s Disease (</a:t>
            </a:r>
            <a:r>
              <a:rPr lang="en-US" dirty="0" err="1" smtClean="0"/>
              <a:t>hypoadrenocorticism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999" y="1910516"/>
            <a:ext cx="5138853" cy="357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Non-Steroidal Anti-inflammatory Drugs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NSAIDs work by inhibiting </a:t>
            </a:r>
            <a:r>
              <a:rPr lang="en-US" sz="2800" dirty="0" err="1"/>
              <a:t>cyclooxygenase</a:t>
            </a:r>
            <a:r>
              <a:rPr lang="en-US" sz="2800" dirty="0"/>
              <a:t>, which has two forms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Cox-1 is involved with the stomach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Cox-2 is involved with inflammation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NSAIDs are also referred to as </a:t>
            </a:r>
            <a:r>
              <a:rPr lang="en-US" sz="2800" i="1" dirty="0"/>
              <a:t>prostaglandin inhibitors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NSAIDs have fewer side effects than </a:t>
            </a:r>
            <a:r>
              <a:rPr lang="en-US" sz="2800" dirty="0" err="1"/>
              <a:t>glucocorticoid</a:t>
            </a:r>
            <a:r>
              <a:rPr lang="en-US" sz="2800" dirty="0"/>
              <a:t> drugs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Side effects of NSAIDs include GI ulceration and bleeding and bone marrow suppression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NSAIDs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/>
              <a:t>Aspirin is an analgesic, fever reducer, </a:t>
            </a:r>
            <a:br>
              <a:rPr lang="en-US" sz="3200" dirty="0"/>
            </a:br>
            <a:r>
              <a:rPr lang="en-US" sz="3200" dirty="0"/>
              <a:t>anti-inflammatory, and a reducer of platelet aggregation</a:t>
            </a:r>
          </a:p>
          <a:p>
            <a:r>
              <a:rPr lang="en-US" sz="3200" dirty="0"/>
              <a:t>Aspirin must be used with caution in cats because they can’t metabolize it as fast as other species</a:t>
            </a:r>
          </a:p>
          <a:p>
            <a:r>
              <a:rPr lang="en-US" sz="3200" dirty="0"/>
              <a:t>If used on a cat, Aspirin is given in lower dosages less frequently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050" y="2033217"/>
            <a:ext cx="3886200" cy="368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NSAIDs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use of Aspirin by animal owners may lead to a toxicity levels which rise over time</a:t>
            </a:r>
          </a:p>
          <a:p>
            <a:r>
              <a:rPr lang="en-US" sz="2800" dirty="0"/>
              <a:t>Signs of </a:t>
            </a:r>
            <a:r>
              <a:rPr lang="en-US" sz="2800" dirty="0" err="1"/>
              <a:t>salicylate</a:t>
            </a:r>
            <a:r>
              <a:rPr lang="en-US" sz="2800" dirty="0"/>
              <a:t> toxicity include:</a:t>
            </a:r>
          </a:p>
          <a:p>
            <a:pPr lvl="1"/>
            <a:r>
              <a:rPr lang="en-US" sz="2400" dirty="0"/>
              <a:t>Gastrointestinal problems</a:t>
            </a:r>
          </a:p>
          <a:p>
            <a:pPr lvl="2"/>
            <a:r>
              <a:rPr lang="en-US" sz="1800" dirty="0"/>
              <a:t>Anorexia, abdominal pain, vomiting, diarrhea</a:t>
            </a:r>
          </a:p>
          <a:p>
            <a:pPr lvl="1"/>
            <a:r>
              <a:rPr lang="en-US" sz="2400" dirty="0"/>
              <a:t>Respiratory problems</a:t>
            </a:r>
          </a:p>
          <a:p>
            <a:pPr lvl="2"/>
            <a:r>
              <a:rPr lang="en-US" sz="1800" dirty="0"/>
              <a:t>Panting</a:t>
            </a:r>
          </a:p>
          <a:p>
            <a:pPr lvl="1"/>
            <a:r>
              <a:rPr lang="en-US" sz="2400" dirty="0"/>
              <a:t>Neurological problems</a:t>
            </a:r>
          </a:p>
          <a:p>
            <a:pPr lvl="2"/>
            <a:r>
              <a:rPr lang="en-US" sz="1800" dirty="0"/>
              <a:t>Restlessness, anxiety, seizures</a:t>
            </a:r>
          </a:p>
          <a:p>
            <a:pPr lvl="1"/>
            <a:r>
              <a:rPr lang="en-US" sz="2400" dirty="0"/>
              <a:t>Bleeding problems</a:t>
            </a:r>
          </a:p>
          <a:p>
            <a:pPr lvl="1"/>
            <a:r>
              <a:rPr lang="en-US" sz="2400" dirty="0"/>
              <a:t>Kidney failure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114800"/>
            <a:ext cx="3110437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133600"/>
            <a:ext cx="1800225" cy="173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NSAIDs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 err="1" smtClean="0"/>
              <a:t>Salicylates</a:t>
            </a:r>
            <a:r>
              <a:rPr lang="en-US" sz="3200" dirty="0" smtClean="0"/>
              <a:t> -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Aspirin</a:t>
            </a:r>
            <a:endParaRPr lang="en-US" sz="3200" dirty="0"/>
          </a:p>
          <a:p>
            <a:pPr lvl="1">
              <a:lnSpc>
                <a:spcPct val="80000"/>
              </a:lnSpc>
            </a:pPr>
            <a:r>
              <a:rPr lang="en-US" sz="2800" dirty="0"/>
              <a:t>Potent inhibitors of prostaglandin synthesis; include drugs such as aspirin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Aspirin is an analgesic, antipyretic, and anti-inflammatory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Side effects include gastrointestinal </a:t>
            </a:r>
            <a:r>
              <a:rPr lang="en-US" sz="2800" dirty="0" smtClean="0"/>
              <a:t>problems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1725" y="4119700"/>
            <a:ext cx="2581275" cy="26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876800"/>
            <a:ext cx="15906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267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4340558"/>
            <a:ext cx="1676400" cy="251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53417"/>
            <a:ext cx="2362200" cy="260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NSAIDs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 err="1" smtClean="0"/>
              <a:t>Pyrazolone</a:t>
            </a:r>
            <a:r>
              <a:rPr lang="en-US" sz="3200" dirty="0" smtClean="0"/>
              <a:t> </a:t>
            </a:r>
            <a:r>
              <a:rPr lang="en-US" sz="3200" dirty="0" smtClean="0"/>
              <a:t>derivatives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Inhibit </a:t>
            </a:r>
            <a:r>
              <a:rPr lang="en-US" sz="2800" dirty="0" smtClean="0"/>
              <a:t>prostaglandin synthesis</a:t>
            </a:r>
          </a:p>
          <a:p>
            <a:pPr lvl="1">
              <a:lnSpc>
                <a:spcPct val="80000"/>
              </a:lnSpc>
            </a:pPr>
            <a:r>
              <a:rPr lang="en-US" sz="2800" dirty="0" err="1" smtClean="0"/>
              <a:t>Phenylbutazone</a:t>
            </a:r>
            <a:r>
              <a:rPr lang="en-US" sz="2800" dirty="0" smtClean="0"/>
              <a:t> is an analgesic, antipyretic, and anti-inflammatory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Used in equine medicine for musculoskeletal </a:t>
            </a:r>
            <a:r>
              <a:rPr lang="en-US" sz="2800" dirty="0" smtClean="0"/>
              <a:t>pain</a:t>
            </a:r>
          </a:p>
          <a:p>
            <a:pPr lvl="1">
              <a:lnSpc>
                <a:spcPct val="80000"/>
              </a:lnSpc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Phenylbutazone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(“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”)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Frequently used in equine medicine for musculoskeletal pain.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495800"/>
            <a:ext cx="36290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NSAIDs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dirty="0" err="1"/>
              <a:t>Propionic</a:t>
            </a:r>
            <a:r>
              <a:rPr lang="en-US" sz="3200" dirty="0"/>
              <a:t> acid derivatives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Block both </a:t>
            </a:r>
            <a:r>
              <a:rPr lang="en-US" sz="2800" dirty="0" err="1"/>
              <a:t>cyclooxygenase</a:t>
            </a:r>
            <a:r>
              <a:rPr lang="en-US" sz="2800" dirty="0"/>
              <a:t> and </a:t>
            </a:r>
            <a:r>
              <a:rPr lang="en-US" sz="2800" dirty="0" err="1"/>
              <a:t>lipoxygenase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800" dirty="0"/>
              <a:t>Examples include ibuprofen, </a:t>
            </a:r>
            <a:r>
              <a:rPr lang="en-US" sz="2800" dirty="0" err="1"/>
              <a:t>ketoprofen</a:t>
            </a:r>
            <a:r>
              <a:rPr lang="en-US" sz="2800" dirty="0"/>
              <a:t>, </a:t>
            </a:r>
            <a:r>
              <a:rPr lang="en-US" sz="2800" dirty="0" err="1"/>
              <a:t>carprofen</a:t>
            </a:r>
            <a:r>
              <a:rPr lang="en-US" sz="2800" dirty="0"/>
              <a:t>, and naproxen (the </a:t>
            </a:r>
            <a:r>
              <a:rPr lang="en-US" sz="2800" i="1" dirty="0"/>
              <a:t>–fen</a:t>
            </a:r>
            <a:r>
              <a:rPr lang="en-US" sz="2800" dirty="0"/>
              <a:t> drugs)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Side effects include gastrointestinal problems and possible liver </a:t>
            </a:r>
            <a:r>
              <a:rPr lang="en-US" sz="2800" dirty="0" smtClean="0"/>
              <a:t>toxicities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886199"/>
            <a:ext cx="2571750" cy="266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572000"/>
            <a:ext cx="1905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495800"/>
            <a:ext cx="2916767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NSAIDs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 err="1" smtClean="0"/>
              <a:t>Flunixin</a:t>
            </a:r>
            <a:r>
              <a:rPr lang="en-US" sz="3200" dirty="0" smtClean="0"/>
              <a:t> </a:t>
            </a:r>
            <a:r>
              <a:rPr lang="en-US" sz="3200" dirty="0" err="1" smtClean="0"/>
              <a:t>meglumine</a:t>
            </a:r>
            <a:endParaRPr lang="en-US" sz="3200" dirty="0" smtClean="0"/>
          </a:p>
          <a:p>
            <a:pPr lvl="1">
              <a:lnSpc>
                <a:spcPct val="80000"/>
              </a:lnSpc>
            </a:pPr>
            <a:r>
              <a:rPr lang="en-US" sz="2800" dirty="0" smtClean="0"/>
              <a:t>Inhibits </a:t>
            </a:r>
            <a:r>
              <a:rPr lang="en-US" sz="2800" dirty="0" err="1" smtClean="0"/>
              <a:t>cyclooxygenase</a:t>
            </a:r>
            <a:endParaRPr lang="en-US" sz="2800" dirty="0" smtClean="0"/>
          </a:p>
          <a:p>
            <a:pPr lvl="1">
              <a:lnSpc>
                <a:spcPct val="80000"/>
              </a:lnSpc>
            </a:pPr>
            <a:r>
              <a:rPr lang="en-US" sz="2800" dirty="0" smtClean="0"/>
              <a:t>Used in cattle and horses for musculoskeletal and colic pain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Is a potent analgesic, antipyretic, and anti-inflammatory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050" y="1784636"/>
            <a:ext cx="3886200" cy="418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Physiology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Inflammation is a useful and normal process that consists of a series of events, including vascular changes and release of chemicals that help destroy harmful agents at the injury site and repair damaged tissue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Vasodilation</a:t>
            </a:r>
            <a:r>
              <a:rPr lang="en-US" sz="2400" dirty="0"/>
              <a:t> increases permeability of blood vessels in the </a:t>
            </a:r>
            <a:r>
              <a:rPr lang="en-US" sz="2400" b="1" dirty="0"/>
              <a:t>early </a:t>
            </a:r>
            <a:r>
              <a:rPr lang="en-US" sz="2400" b="1" dirty="0" smtClean="0"/>
              <a:t>phase </a:t>
            </a:r>
            <a:r>
              <a:rPr lang="en-US" sz="2400" b="1" i="1" dirty="0" smtClean="0"/>
              <a:t>(vascular phase)</a:t>
            </a:r>
            <a:endParaRPr lang="en-US" sz="2400" b="1" dirty="0"/>
          </a:p>
          <a:p>
            <a:pPr lvl="1">
              <a:lnSpc>
                <a:spcPct val="90000"/>
              </a:lnSpc>
            </a:pPr>
            <a:r>
              <a:rPr lang="en-US" sz="2400" dirty="0"/>
              <a:t>Accumulation of leukocytes, reduced blood flow, chemical release (histamine, prostaglandin, and </a:t>
            </a:r>
            <a:r>
              <a:rPr lang="en-US" sz="2400" dirty="0" err="1"/>
              <a:t>bradykinin</a:t>
            </a:r>
            <a:r>
              <a:rPr lang="en-US" sz="2400" dirty="0"/>
              <a:t>) and tissue damage in </a:t>
            </a:r>
            <a:r>
              <a:rPr lang="en-US" sz="2400" b="1" dirty="0"/>
              <a:t>cellular </a:t>
            </a:r>
            <a:r>
              <a:rPr lang="en-US" sz="2400" b="1" dirty="0" smtClean="0"/>
              <a:t>phase </a:t>
            </a:r>
            <a:r>
              <a:rPr lang="en-US" sz="2400" b="1" i="1" dirty="0" smtClean="0"/>
              <a:t>(delayed phase)</a:t>
            </a: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800" dirty="0"/>
              <a:t>Severe inflammation must be reduced to avoid additional damage to the </a:t>
            </a:r>
            <a:r>
              <a:rPr lang="en-US" sz="2800" dirty="0" smtClean="0"/>
              <a:t>body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191000"/>
            <a:ext cx="25336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NSAIDs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3200" dirty="0" err="1"/>
              <a:t>Dimethyl</a:t>
            </a:r>
            <a:r>
              <a:rPr lang="en-US" sz="3200" dirty="0"/>
              <a:t> </a:t>
            </a:r>
            <a:r>
              <a:rPr lang="en-US" sz="3200" dirty="0" err="1"/>
              <a:t>sulfoxide</a:t>
            </a:r>
            <a:r>
              <a:rPr lang="en-US" sz="3200" dirty="0"/>
              <a:t> (DMSO)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Inactivates superoxide radicals produced by inflammation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Is also able to penetrate skin and serve as a carrier of other drugs (may cause burning)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Must use caution when </a:t>
            </a:r>
            <a:r>
              <a:rPr lang="en-US" sz="2800" dirty="0" smtClean="0"/>
              <a:t>applying</a:t>
            </a:r>
            <a:endParaRPr lang="en-US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8600"/>
            <a:ext cx="3886200" cy="338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886200"/>
            <a:ext cx="197342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NSAIDs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3200" dirty="0" err="1" smtClean="0"/>
              <a:t>Indol</a:t>
            </a:r>
            <a:r>
              <a:rPr lang="en-US" sz="3200" dirty="0" smtClean="0"/>
              <a:t> acetic acid derivatives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Inhibit </a:t>
            </a:r>
            <a:r>
              <a:rPr lang="en-US" sz="2800" dirty="0" err="1" smtClean="0"/>
              <a:t>cyclooxygenase</a:t>
            </a:r>
            <a:r>
              <a:rPr lang="en-US" sz="2800" dirty="0" smtClean="0"/>
              <a:t> (more selective for Cox-2)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Is an analgesic and anti-inflammatory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An example is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etodolac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Etogesic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800" dirty="0" smtClean="0"/>
              <a:t>, </a:t>
            </a:r>
            <a:r>
              <a:rPr lang="en-US" sz="2800" dirty="0" smtClean="0"/>
              <a:t>which has the benefit of once-a-day dosing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7012" y="2374900"/>
            <a:ext cx="29622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NSAIDs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Fenamates</a:t>
            </a:r>
            <a:endParaRPr lang="en-US" sz="3200" dirty="0"/>
          </a:p>
          <a:p>
            <a:pPr lvl="1"/>
            <a:r>
              <a:rPr lang="en-US" sz="2800" dirty="0"/>
              <a:t>Inhibit </a:t>
            </a:r>
            <a:r>
              <a:rPr lang="en-US" sz="2800" dirty="0" err="1"/>
              <a:t>cyclooxygenase</a:t>
            </a:r>
            <a:endParaRPr lang="en-US" sz="2800" dirty="0"/>
          </a:p>
          <a:p>
            <a:pPr lvl="1"/>
            <a:r>
              <a:rPr lang="en-US" sz="2800" dirty="0"/>
              <a:t>Are analgesics and anti-</a:t>
            </a:r>
            <a:r>
              <a:rPr lang="en-US" sz="2800" dirty="0" err="1"/>
              <a:t>inflammatories</a:t>
            </a:r>
            <a:endParaRPr lang="en-US" sz="2800" dirty="0"/>
          </a:p>
          <a:p>
            <a:pPr lvl="1"/>
            <a:r>
              <a:rPr lang="en-US" sz="2800" dirty="0"/>
              <a:t>An example is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meclofenamic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 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Arquel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14400"/>
            <a:ext cx="3762016" cy="530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NSAIDs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Cox-2 inhibitors</a:t>
            </a:r>
          </a:p>
          <a:p>
            <a:pPr lvl="1"/>
            <a:r>
              <a:rPr lang="en-US" sz="2800" dirty="0" smtClean="0"/>
              <a:t>Inhibit cyclooxygenase-2 without interfering with the protective cyclooxygenase-1</a:t>
            </a:r>
          </a:p>
          <a:p>
            <a:pPr lvl="1"/>
            <a:r>
              <a:rPr lang="en-US" sz="2800" dirty="0" smtClean="0"/>
              <a:t>Examples include </a:t>
            </a:r>
            <a:r>
              <a:rPr lang="en-US" sz="2800" dirty="0" err="1" smtClean="0"/>
              <a:t>deracoxib</a:t>
            </a:r>
            <a:r>
              <a:rPr lang="en-US" sz="2800" dirty="0" smtClean="0"/>
              <a:t> and </a:t>
            </a:r>
            <a:r>
              <a:rPr lang="en-US" sz="2800" dirty="0" err="1" smtClean="0"/>
              <a:t>meloxicam</a:t>
            </a:r>
            <a:endParaRPr lang="en-US" sz="2800" dirty="0" smtClean="0"/>
          </a:p>
          <a:p>
            <a:pPr lvl="1"/>
            <a:r>
              <a:rPr lang="en-US" sz="2800" dirty="0" smtClean="0"/>
              <a:t>Side effect include anorexia, vomiting, and lethargy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09600"/>
            <a:ext cx="29622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657600"/>
            <a:ext cx="29622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NSAIDs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/>
              <a:t>Dual-pathway NSAIDs</a:t>
            </a:r>
          </a:p>
          <a:p>
            <a:pPr lvl="1"/>
            <a:r>
              <a:rPr lang="en-US" sz="2800" dirty="0"/>
              <a:t>Block </a:t>
            </a:r>
            <a:r>
              <a:rPr lang="en-US" sz="2800" dirty="0" err="1"/>
              <a:t>arachidonic</a:t>
            </a:r>
            <a:r>
              <a:rPr lang="en-US" sz="2800" dirty="0"/>
              <a:t> acid cycle (both </a:t>
            </a:r>
            <a:r>
              <a:rPr lang="en-US" sz="2800" dirty="0" err="1"/>
              <a:t>cyclooxygenase</a:t>
            </a:r>
            <a:r>
              <a:rPr lang="en-US" sz="2800" dirty="0"/>
              <a:t> and </a:t>
            </a:r>
            <a:r>
              <a:rPr lang="en-US" sz="2800" dirty="0" err="1"/>
              <a:t>lipoxygenase</a:t>
            </a:r>
            <a:r>
              <a:rPr lang="en-US" sz="2800" dirty="0"/>
              <a:t> pathways)</a:t>
            </a:r>
          </a:p>
          <a:p>
            <a:pPr lvl="1"/>
            <a:r>
              <a:rPr lang="en-US" sz="2800" dirty="0"/>
              <a:t>Are analgesics and anti-</a:t>
            </a:r>
            <a:r>
              <a:rPr lang="en-US" sz="2800" dirty="0" err="1"/>
              <a:t>inflammatories</a:t>
            </a:r>
            <a:endParaRPr lang="en-US" sz="2800" dirty="0"/>
          </a:p>
          <a:p>
            <a:pPr lvl="1"/>
            <a:r>
              <a:rPr lang="en-US" sz="2800" dirty="0"/>
              <a:t>An example is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tepoxalin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Zubrin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®)</a:t>
            </a:r>
            <a:r>
              <a:rPr lang="en-US" sz="2800" dirty="0" smtClean="0"/>
              <a:t>, </a:t>
            </a:r>
            <a:r>
              <a:rPr lang="en-US" sz="2800" dirty="0"/>
              <a:t>which is a rapidly disintegrating tablet used for osteoarthritis in dogs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36939"/>
            <a:ext cx="3733799" cy="512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805827"/>
            <a:ext cx="3552825" cy="205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Osteoarthritis Treatments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Glycosaminoglycans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dirty="0" err="1"/>
              <a:t>proteoglycans</a:t>
            </a:r>
            <a:r>
              <a:rPr lang="en-US" sz="2800" dirty="0"/>
              <a:t> form part of the extracellular matrix of cartilage. Polysaccharide groups in </a:t>
            </a:r>
            <a:r>
              <a:rPr lang="en-US" sz="2800" dirty="0" err="1"/>
              <a:t>proteoglycans</a:t>
            </a:r>
            <a:r>
              <a:rPr lang="en-US" sz="2800" dirty="0"/>
              <a:t> are called </a:t>
            </a:r>
            <a:r>
              <a:rPr lang="en-US" sz="2800" i="1" dirty="0" err="1"/>
              <a:t>glycosaminoglycans</a:t>
            </a:r>
            <a:r>
              <a:rPr lang="en-US" sz="2800" dirty="0"/>
              <a:t> (GAGs). </a:t>
            </a:r>
            <a:endParaRPr lang="en-US" sz="2800" dirty="0" smtClean="0"/>
          </a:p>
          <a:p>
            <a:pPr>
              <a:lnSpc>
                <a:spcPct val="90000"/>
              </a:lnSpc>
              <a:buNone/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Hyaluronic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acid</a:t>
            </a:r>
            <a:r>
              <a:rPr lang="en-US" sz="2400" dirty="0"/>
              <a:t>: part of joint fluid; given intra-</a:t>
            </a:r>
            <a:r>
              <a:rPr lang="en-US" sz="2400" dirty="0" err="1"/>
              <a:t>articularly</a:t>
            </a:r>
            <a:r>
              <a:rPr lang="en-US" sz="2400" dirty="0"/>
              <a:t>, helps cushion degenerating </a:t>
            </a:r>
            <a:r>
              <a:rPr lang="en-US" sz="2400" dirty="0" smtClean="0"/>
              <a:t>joints</a:t>
            </a:r>
          </a:p>
          <a:p>
            <a:pPr lvl="2">
              <a:lnSpc>
                <a:spcPct val="90000"/>
              </a:lnSpc>
            </a:pPr>
            <a:r>
              <a:rPr lang="en-US" sz="2100" dirty="0" smtClean="0"/>
              <a:t>Local reactions may occur but usually resolve 24-48 hrs</a:t>
            </a:r>
            <a:endParaRPr lang="en-US" sz="21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Osteoarthritis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Polysulfated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glycosaminoglycans</a:t>
            </a:r>
            <a:r>
              <a:rPr lang="en-US" sz="2400" dirty="0" smtClean="0"/>
              <a:t>: </a:t>
            </a:r>
            <a:r>
              <a:rPr lang="en-US" sz="2400" dirty="0" err="1" smtClean="0"/>
              <a:t>semisynthetic</a:t>
            </a:r>
            <a:r>
              <a:rPr lang="en-US" sz="2400" dirty="0" smtClean="0"/>
              <a:t> mix of GAGs from bovine cartilage. Helps promote production of joint fluid and has anti-inflammatory effects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Glucosamine and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chondroitin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sulfate</a:t>
            </a:r>
            <a:r>
              <a:rPr lang="en-US" sz="2400" dirty="0" smtClean="0"/>
              <a:t>: believed to play a role in the maintenance of </a:t>
            </a:r>
            <a:r>
              <a:rPr lang="en-US" sz="2400" dirty="0" smtClean="0"/>
              <a:t>cartilage</a:t>
            </a:r>
          </a:p>
          <a:p>
            <a:pPr lvl="2">
              <a:lnSpc>
                <a:spcPct val="90000"/>
              </a:lnSpc>
            </a:pPr>
            <a:r>
              <a:rPr lang="en-US" sz="2100" dirty="0" err="1" smtClean="0"/>
              <a:t>Neutraceutical</a:t>
            </a:r>
            <a:endParaRPr lang="en-US" sz="21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3962400"/>
            <a:ext cx="25879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648200"/>
            <a:ext cx="16478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581400"/>
            <a:ext cx="241808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Antihistamines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Antihistamines counteract the effect of histamine (histamine cause </a:t>
            </a:r>
            <a:r>
              <a:rPr lang="en-US" sz="2800" dirty="0" err="1"/>
              <a:t>bronchoconstriction</a:t>
            </a:r>
            <a:r>
              <a:rPr lang="en-US" sz="2800" dirty="0"/>
              <a:t> and inflammatory changes)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Antihistamines compete with histamine for receptor sites (H</a:t>
            </a:r>
            <a:r>
              <a:rPr lang="en-US" sz="2800" baseline="-25000" dirty="0"/>
              <a:t>1</a:t>
            </a:r>
            <a:r>
              <a:rPr lang="en-US" sz="2800" dirty="0"/>
              <a:t> receptors constrict smooth muscles and H</a:t>
            </a:r>
            <a:r>
              <a:rPr lang="en-US" sz="2800" baseline="-25000" dirty="0"/>
              <a:t>2</a:t>
            </a:r>
            <a:r>
              <a:rPr lang="en-US" sz="2800" dirty="0"/>
              <a:t> receptors increase gastric secretions)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H</a:t>
            </a:r>
            <a:r>
              <a:rPr lang="en-US" sz="2800" baseline="-25000" dirty="0"/>
              <a:t>1</a:t>
            </a:r>
            <a:r>
              <a:rPr lang="en-US" sz="2800" dirty="0"/>
              <a:t> blockers are used to treat </a:t>
            </a:r>
            <a:r>
              <a:rPr lang="en-US" sz="2800" dirty="0" err="1"/>
              <a:t>pruritus</a:t>
            </a:r>
            <a:r>
              <a:rPr lang="en-US" sz="2800" dirty="0"/>
              <a:t>, laminitis, motion sickness, anaphylactic shock, and some upper respiratory conditions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Examples include </a:t>
            </a:r>
            <a:r>
              <a:rPr lang="en-US" sz="2800" dirty="0" err="1"/>
              <a:t>diphenhydramine</a:t>
            </a:r>
            <a:r>
              <a:rPr lang="en-US" sz="2800" dirty="0"/>
              <a:t>, </a:t>
            </a:r>
            <a:r>
              <a:rPr lang="en-US" sz="2800" dirty="0" err="1"/>
              <a:t>dimenhydrinate</a:t>
            </a:r>
            <a:r>
              <a:rPr lang="en-US" sz="2800" dirty="0"/>
              <a:t>, </a:t>
            </a:r>
            <a:r>
              <a:rPr lang="en-US" sz="2800" dirty="0" err="1"/>
              <a:t>chlorpheniramine</a:t>
            </a:r>
            <a:r>
              <a:rPr lang="en-US" sz="2800" dirty="0"/>
              <a:t>, </a:t>
            </a:r>
            <a:r>
              <a:rPr lang="en-US" sz="2800" dirty="0" err="1"/>
              <a:t>pyrilamine</a:t>
            </a:r>
            <a:r>
              <a:rPr lang="en-US" sz="2800" dirty="0"/>
              <a:t> </a:t>
            </a:r>
            <a:r>
              <a:rPr lang="en-US" sz="2800" dirty="0" err="1"/>
              <a:t>maleate</a:t>
            </a:r>
            <a:r>
              <a:rPr lang="en-US" sz="2800" dirty="0"/>
              <a:t>, </a:t>
            </a:r>
            <a:r>
              <a:rPr lang="en-US" sz="2800" dirty="0" err="1"/>
              <a:t>tripelennamine</a:t>
            </a:r>
            <a:r>
              <a:rPr lang="en-US" sz="2800" dirty="0"/>
              <a:t>, </a:t>
            </a:r>
            <a:r>
              <a:rPr lang="en-US" sz="2800" dirty="0" err="1"/>
              <a:t>terfenadine</a:t>
            </a:r>
            <a:r>
              <a:rPr lang="en-US" sz="2800" dirty="0"/>
              <a:t>, </a:t>
            </a:r>
            <a:r>
              <a:rPr lang="en-US" sz="2800" dirty="0" err="1"/>
              <a:t>hydroxyzine</a:t>
            </a:r>
            <a:r>
              <a:rPr lang="en-US" sz="2800" dirty="0"/>
              <a:t>, and </a:t>
            </a:r>
            <a:r>
              <a:rPr lang="en-US" sz="2800" dirty="0" err="1"/>
              <a:t>meclizine</a:t>
            </a:r>
            <a:endParaRPr lang="en-US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0344" y="152401"/>
            <a:ext cx="154930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http://files.totalhealth.ivillage.com/ivth/files/ivth/images/Illustration_Images/antihistaminea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95275"/>
            <a:ext cx="6629400" cy="6340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Immunomodulators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Immunomodulation</a:t>
            </a:r>
            <a:r>
              <a:rPr lang="en-US" dirty="0" smtClean="0"/>
              <a:t> is the adjustment of the immune system to a desired level.</a:t>
            </a:r>
          </a:p>
          <a:p>
            <a:r>
              <a:rPr lang="en-US" b="1" dirty="0" err="1" smtClean="0"/>
              <a:t>Immunosuppression</a:t>
            </a:r>
            <a:r>
              <a:rPr lang="en-US" b="1" dirty="0" smtClean="0"/>
              <a:t> </a:t>
            </a:r>
            <a:r>
              <a:rPr lang="en-US" dirty="0" smtClean="0"/>
              <a:t>is reducing the immune response.</a:t>
            </a:r>
          </a:p>
          <a:p>
            <a:r>
              <a:rPr lang="en-US" b="1" dirty="0" smtClean="0"/>
              <a:t>Cyclosporine (</a:t>
            </a:r>
            <a:r>
              <a:rPr lang="en-US" b="1" dirty="0" err="1" smtClean="0"/>
              <a:t>Atopica</a:t>
            </a:r>
            <a:r>
              <a:rPr lang="en-US" b="1" dirty="0" smtClean="0"/>
              <a:t>®) </a:t>
            </a:r>
            <a:r>
              <a:rPr lang="en-US" dirty="0" smtClean="0"/>
              <a:t>is one of the most effective immunosuppressant agents available.</a:t>
            </a:r>
          </a:p>
          <a:p>
            <a:pPr lvl="1"/>
            <a:r>
              <a:rPr lang="en-US" dirty="0" smtClean="0"/>
              <a:t>Suppresses T-lymphocyte activity</a:t>
            </a:r>
          </a:p>
          <a:p>
            <a:pPr lvl="1"/>
            <a:r>
              <a:rPr lang="en-US" dirty="0" smtClean="0"/>
              <a:t>Anti-inflammatory and anti-</a:t>
            </a:r>
            <a:r>
              <a:rPr lang="en-US" dirty="0" err="1" smtClean="0"/>
              <a:t>pruritic</a:t>
            </a:r>
            <a:r>
              <a:rPr lang="en-US" dirty="0" smtClean="0"/>
              <a:t> properties</a:t>
            </a:r>
          </a:p>
          <a:p>
            <a:pPr lvl="1"/>
            <a:r>
              <a:rPr lang="en-US" dirty="0" smtClean="0"/>
              <a:t>Developed for atopic dermatitis in dogs</a:t>
            </a:r>
          </a:p>
          <a:p>
            <a:pPr lvl="1"/>
            <a:r>
              <a:rPr lang="en-US" dirty="0" smtClean="0"/>
              <a:t>Must treat bacterial and fungal infections before use</a:t>
            </a:r>
            <a:endParaRPr lang="en-US" dirty="0"/>
          </a:p>
        </p:txBody>
      </p:sp>
      <p:pic>
        <p:nvPicPr>
          <p:cNvPr id="4" name="Picture 3" descr="http://www.abconlinepharmacy.com/ns/imagem.php?masterid=45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52400"/>
            <a:ext cx="2125663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Inflammation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Pain</a:t>
            </a:r>
            <a:r>
              <a:rPr lang="en-US" dirty="0" smtClean="0"/>
              <a:t> – due to tissue swelling and release of chemicals such as prostaglandin</a:t>
            </a:r>
          </a:p>
          <a:p>
            <a:r>
              <a:rPr lang="en-US" b="1" dirty="0" smtClean="0"/>
              <a:t>Heat </a:t>
            </a:r>
            <a:r>
              <a:rPr lang="en-US" dirty="0" smtClean="0"/>
              <a:t>– due to increased blood accumulation and </a:t>
            </a:r>
            <a:r>
              <a:rPr lang="en-US" dirty="0" err="1" smtClean="0"/>
              <a:t>pyrogens</a:t>
            </a:r>
            <a:r>
              <a:rPr lang="en-US" dirty="0" smtClean="0"/>
              <a:t> (fever-producing substances) that interfere with temperature regulation</a:t>
            </a:r>
          </a:p>
          <a:p>
            <a:r>
              <a:rPr lang="en-US" b="1" dirty="0" smtClean="0"/>
              <a:t>Redness </a:t>
            </a:r>
            <a:r>
              <a:rPr lang="en-US" dirty="0" smtClean="0"/>
              <a:t>– occurs in the early phase of inflammation due to blood accumulation in the area of tissue injury from chemical release (such as prostaglandins and histamine)</a:t>
            </a:r>
            <a:endParaRPr lang="en-US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Analgesics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8153400" cy="4038600"/>
          </a:xfrm>
        </p:spPr>
        <p:txBody>
          <a:bodyPr>
            <a:noAutofit/>
          </a:bodyPr>
          <a:lstStyle/>
          <a:p>
            <a:r>
              <a:rPr lang="en-US" sz="3200" i="1" dirty="0"/>
              <a:t>Analgesics</a:t>
            </a:r>
            <a:r>
              <a:rPr lang="en-US" sz="3200" dirty="0"/>
              <a:t> are drugs that relieve pain without causing loss of consciousness</a:t>
            </a:r>
          </a:p>
          <a:p>
            <a:r>
              <a:rPr lang="en-US" sz="3200" dirty="0"/>
              <a:t>Analgesics fall into two categories:</a:t>
            </a:r>
          </a:p>
          <a:p>
            <a:pPr lvl="1"/>
            <a:r>
              <a:rPr lang="en-US" sz="2800" dirty="0" smtClean="0"/>
              <a:t>Narcotics</a:t>
            </a:r>
            <a:endParaRPr lang="en-US" sz="2800" dirty="0"/>
          </a:p>
          <a:p>
            <a:pPr lvl="1"/>
            <a:r>
              <a:rPr lang="en-US" sz="2800" dirty="0"/>
              <a:t>Non-narcotics</a:t>
            </a:r>
            <a:r>
              <a:rPr lang="en-US" sz="2800" dirty="0" smtClean="0"/>
              <a:t>:</a:t>
            </a:r>
            <a:endParaRPr lang="en-US" sz="2800" dirty="0"/>
          </a:p>
          <a:p>
            <a:pPr lvl="2"/>
            <a:r>
              <a:rPr lang="en-US" sz="2400" dirty="0"/>
              <a:t>Aspirin</a:t>
            </a:r>
          </a:p>
          <a:p>
            <a:pPr lvl="2"/>
            <a:r>
              <a:rPr lang="en-US" sz="2400" dirty="0" err="1"/>
              <a:t>Pyrazolone</a:t>
            </a:r>
            <a:r>
              <a:rPr lang="en-US" sz="2400" dirty="0"/>
              <a:t> derivatives</a:t>
            </a:r>
          </a:p>
          <a:p>
            <a:pPr lvl="2"/>
            <a:r>
              <a:rPr lang="en-US" sz="2400" dirty="0" err="1"/>
              <a:t>Propionic</a:t>
            </a:r>
            <a:r>
              <a:rPr lang="en-US" sz="2400" dirty="0"/>
              <a:t> acid derivatives</a:t>
            </a:r>
          </a:p>
          <a:p>
            <a:pPr lvl="2"/>
            <a:r>
              <a:rPr lang="en-US" sz="2400" dirty="0" err="1"/>
              <a:t>Flunixin</a:t>
            </a:r>
            <a:r>
              <a:rPr lang="en-US" sz="2400" dirty="0"/>
              <a:t> </a:t>
            </a:r>
            <a:r>
              <a:rPr lang="en-US" sz="2400" dirty="0" err="1"/>
              <a:t>meglumin</a:t>
            </a:r>
            <a:endParaRPr lang="en-US" sz="2400" dirty="0"/>
          </a:p>
          <a:p>
            <a:pPr lvl="2"/>
            <a:r>
              <a:rPr lang="en-US" sz="2400" dirty="0" err="1"/>
              <a:t>Indol</a:t>
            </a:r>
            <a:r>
              <a:rPr lang="en-US" sz="2400" dirty="0"/>
              <a:t> acetic acid derivatives</a:t>
            </a:r>
          </a:p>
          <a:p>
            <a:pPr lvl="2"/>
            <a:r>
              <a:rPr lang="en-US" sz="2400" dirty="0" err="1"/>
              <a:t>Meclofenamic</a:t>
            </a:r>
            <a:r>
              <a:rPr lang="en-US" sz="2400" dirty="0"/>
              <a:t> acid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505200"/>
            <a:ext cx="2857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Analgesics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/>
              <a:t>Acetaminophen is another non-narcotic analgesic, which includes the drug Tylenol</a:t>
            </a:r>
          </a:p>
          <a:p>
            <a:pPr lvl="1"/>
            <a:r>
              <a:rPr lang="en-US" sz="2800" dirty="0"/>
              <a:t>Rarely used in veterinary medicine unless combined with codeine</a:t>
            </a:r>
          </a:p>
          <a:p>
            <a:pPr lvl="1"/>
            <a:r>
              <a:rPr lang="en-US" sz="2800" dirty="0"/>
              <a:t>Reduces fever and likely reduces the perception of pain</a:t>
            </a:r>
          </a:p>
          <a:p>
            <a:pPr lvl="1"/>
            <a:r>
              <a:rPr lang="en-US" sz="2800" dirty="0"/>
              <a:t>Gastrointestinal side effects are rare but it can cause liver and kidney dysfunction in all animals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050" y="2596942"/>
            <a:ext cx="3886200" cy="255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http://www.ccac.ca/en/CCAC_Programs/ETCC/Images/bupren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3429000" cy="3268663"/>
          </a:xfrm>
          <a:prstGeom prst="rect">
            <a:avLst/>
          </a:prstGeom>
          <a:noFill/>
        </p:spPr>
      </p:pic>
      <p:pic>
        <p:nvPicPr>
          <p:cNvPr id="44037" name="Picture 5" descr="http://www.fortdodge.com.br/admin/privado/img/secao_1/torbugesic_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5800" y="457200"/>
            <a:ext cx="2586038" cy="3200400"/>
          </a:xfrm>
          <a:prstGeom prst="rect">
            <a:avLst/>
          </a:prstGeom>
          <a:noFill/>
        </p:spPr>
      </p:pic>
      <p:pic>
        <p:nvPicPr>
          <p:cNvPr id="44039" name="Picture 7" descr="http://www.dbtechno.com/images/fentanyl_patch_rec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3810000"/>
            <a:ext cx="3429000" cy="257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Selection of an analgesic is based 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Effectiveness of the agent</a:t>
            </a:r>
          </a:p>
          <a:p>
            <a:pPr lvl="1"/>
            <a:r>
              <a:rPr lang="en-US" dirty="0" smtClean="0"/>
              <a:t>Mild to moderate: NSAIDs</a:t>
            </a:r>
          </a:p>
          <a:p>
            <a:pPr lvl="1"/>
            <a:r>
              <a:rPr lang="en-US" dirty="0" smtClean="0"/>
              <a:t>Severe: </a:t>
            </a:r>
            <a:r>
              <a:rPr lang="en-US" dirty="0" err="1" smtClean="0"/>
              <a:t>opioids</a:t>
            </a:r>
            <a:endParaRPr lang="en-US" dirty="0" smtClean="0"/>
          </a:p>
          <a:p>
            <a:r>
              <a:rPr lang="en-US" dirty="0" smtClean="0"/>
              <a:t>Duration of action</a:t>
            </a:r>
          </a:p>
          <a:p>
            <a:pPr lvl="1"/>
            <a:r>
              <a:rPr lang="en-US" dirty="0" smtClean="0"/>
              <a:t>Post-op pain vs. osteoarthritis (chronic)</a:t>
            </a:r>
          </a:p>
          <a:p>
            <a:r>
              <a:rPr lang="en-US" dirty="0" smtClean="0"/>
              <a:t>Duration of therapy</a:t>
            </a:r>
          </a:p>
          <a:p>
            <a:pPr lvl="1"/>
            <a:r>
              <a:rPr lang="en-US" dirty="0" smtClean="0"/>
              <a:t>Some analgesics are highly effective but harmful with prolonged use.</a:t>
            </a:r>
          </a:p>
          <a:p>
            <a:r>
              <a:rPr lang="en-US" dirty="0" smtClean="0"/>
              <a:t>Available routes of drug administration</a:t>
            </a:r>
          </a:p>
          <a:p>
            <a:pPr lvl="1"/>
            <a:r>
              <a:rPr lang="en-US" dirty="0" smtClean="0"/>
              <a:t>Oral therapy = most common/convenient for owners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Inflammation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Swelling </a:t>
            </a:r>
            <a:r>
              <a:rPr lang="en-US" dirty="0" smtClean="0"/>
              <a:t>– occurs in delayed phase of inflammation because </a:t>
            </a:r>
            <a:r>
              <a:rPr lang="en-US" dirty="0" err="1" smtClean="0"/>
              <a:t>kinins</a:t>
            </a:r>
            <a:r>
              <a:rPr lang="en-US" dirty="0" smtClean="0"/>
              <a:t> dilate arterioles and increase capillary permeability.  This increased capillary permeability allows plasma to leak into the interstitial tissue at the injury site.</a:t>
            </a:r>
          </a:p>
          <a:p>
            <a:r>
              <a:rPr lang="en-US" b="1" dirty="0" smtClean="0"/>
              <a:t>Decreased Range of Motion </a:t>
            </a:r>
            <a:r>
              <a:rPr lang="en-US" dirty="0" smtClean="0"/>
              <a:t>– Function is lost due to fluid accumulation at the injury site. Pain also decreases mobility to an area.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Anti-inflammatory Drugs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Two main groups of anti-inflammatory drugs</a:t>
            </a:r>
          </a:p>
          <a:p>
            <a:pPr lvl="1"/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Steroidal</a:t>
            </a:r>
            <a:r>
              <a:rPr lang="en-US" sz="2400" dirty="0"/>
              <a:t> anti-inflammatory drugs block the action of </a:t>
            </a:r>
            <a:r>
              <a:rPr lang="en-US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phospholipase</a:t>
            </a:r>
            <a:endParaRPr 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Nonsteroidal</a:t>
            </a:r>
            <a:r>
              <a:rPr lang="en-US" sz="2400" dirty="0"/>
              <a:t> anti-inflammatory drugs block the action of </a:t>
            </a:r>
            <a:r>
              <a:rPr lang="en-US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cyclooxygenase</a:t>
            </a:r>
            <a:endParaRPr lang="en-US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 descr="16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2504" y="1589088"/>
            <a:ext cx="4425886" cy="52689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Steroidal Anti-</a:t>
            </a:r>
            <a:r>
              <a:rPr lang="en-US" dirty="0" err="1" smtClean="0"/>
              <a:t>inflammatories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00400" y="1752600"/>
            <a:ext cx="5102352" cy="4495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b="1" i="1" dirty="0"/>
              <a:t>Corticosteroids</a:t>
            </a:r>
            <a:r>
              <a:rPr lang="en-US" sz="3200" dirty="0"/>
              <a:t> are hormones produced by the adrenal cortex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Two groups of corticosteroids used in veterinary medicine are the </a:t>
            </a:r>
            <a:r>
              <a:rPr lang="en-US" sz="3200" u="sng" dirty="0" err="1"/>
              <a:t>glucocorticoids</a:t>
            </a:r>
            <a:r>
              <a:rPr lang="en-US" sz="3200" dirty="0"/>
              <a:t> and the </a:t>
            </a:r>
            <a:r>
              <a:rPr lang="en-US" sz="3200" u="sng" dirty="0" err="1"/>
              <a:t>mineralocorticoids</a:t>
            </a:r>
            <a:endParaRPr lang="en-US" sz="3200" u="sng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2564239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Glucocorticoids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Have anti-inflammatory effects due to their inhibition of </a:t>
            </a:r>
            <a:r>
              <a:rPr lang="en-US" sz="3200" dirty="0" err="1"/>
              <a:t>phospholipase</a:t>
            </a:r>
            <a:endParaRPr lang="en-US" sz="3200" dirty="0"/>
          </a:p>
          <a:p>
            <a:r>
              <a:rPr lang="en-US" sz="3200" dirty="0"/>
              <a:t>Raise the concentration of liver glycogen and increase blood glucose levels</a:t>
            </a:r>
          </a:p>
          <a:p>
            <a:r>
              <a:rPr lang="en-US" sz="3200" dirty="0"/>
              <a:t>Affect carbohydrate, protein, and fat metabolism</a:t>
            </a:r>
          </a:p>
          <a:p>
            <a:r>
              <a:rPr lang="en-US" sz="3200" dirty="0"/>
              <a:t>Are regulated by negative feedback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Glucocorticoids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May be categorized as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 Short-acting (duration of action &lt; 12 hours)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Cortisone and hydrocortisone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Intermediate-acting (duration of action 12–36 hours)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Prednisone, </a:t>
            </a:r>
            <a:r>
              <a:rPr lang="en-US" sz="2400" dirty="0" err="1"/>
              <a:t>prednisolone</a:t>
            </a:r>
            <a:r>
              <a:rPr lang="en-US" sz="2400" dirty="0"/>
              <a:t>, </a:t>
            </a:r>
            <a:r>
              <a:rPr lang="en-US" sz="2400" dirty="0" err="1"/>
              <a:t>prednisolone</a:t>
            </a:r>
            <a:r>
              <a:rPr lang="en-US" sz="2400" dirty="0"/>
              <a:t> sodium </a:t>
            </a:r>
            <a:r>
              <a:rPr lang="en-US" sz="2400" dirty="0" err="1"/>
              <a:t>succinate</a:t>
            </a:r>
            <a:r>
              <a:rPr lang="en-US" sz="2400" dirty="0"/>
              <a:t>, </a:t>
            </a:r>
            <a:r>
              <a:rPr lang="en-US" sz="2400" dirty="0" err="1"/>
              <a:t>methylprednisolone</a:t>
            </a:r>
            <a:r>
              <a:rPr lang="en-US" sz="2400" dirty="0"/>
              <a:t>, </a:t>
            </a:r>
            <a:r>
              <a:rPr lang="en-US" sz="2400" dirty="0" err="1"/>
              <a:t>methylprednisolone</a:t>
            </a:r>
            <a:r>
              <a:rPr lang="en-US" sz="2400" dirty="0"/>
              <a:t> acetate, and </a:t>
            </a:r>
            <a:r>
              <a:rPr lang="en-US" sz="2400" dirty="0" err="1"/>
              <a:t>triamcinolone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Long-acting (duration of action &gt; 36 hours)</a:t>
            </a:r>
          </a:p>
          <a:p>
            <a:pPr lvl="2">
              <a:lnSpc>
                <a:spcPct val="90000"/>
              </a:lnSpc>
            </a:pPr>
            <a:r>
              <a:rPr lang="en-US" sz="2400" dirty="0" err="1"/>
              <a:t>Dexamethasone</a:t>
            </a:r>
            <a:r>
              <a:rPr lang="en-US" sz="2400" dirty="0"/>
              <a:t>, </a:t>
            </a:r>
            <a:r>
              <a:rPr lang="en-US" sz="2400" dirty="0" err="1"/>
              <a:t>betamethasone</a:t>
            </a:r>
            <a:r>
              <a:rPr lang="en-US" sz="2400" dirty="0"/>
              <a:t>, and </a:t>
            </a:r>
            <a:r>
              <a:rPr lang="en-US" sz="2400" dirty="0" err="1"/>
              <a:t>fluocinolone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3200" dirty="0"/>
              <a:t>May be given orally, </a:t>
            </a:r>
            <a:r>
              <a:rPr lang="en-US" sz="3200" dirty="0" err="1"/>
              <a:t>parenterally</a:t>
            </a:r>
            <a:r>
              <a:rPr lang="en-US" sz="3200" dirty="0"/>
              <a:t>, or topically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Glucocorticoid</a:t>
            </a:r>
            <a:r>
              <a:rPr lang="en-US" dirty="0" smtClean="0"/>
              <a:t> Use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Benefits:</a:t>
            </a:r>
          </a:p>
          <a:p>
            <a:pPr lvl="1"/>
            <a:r>
              <a:rPr lang="en-US" sz="2400" dirty="0"/>
              <a:t>Reduce inflammation and pain</a:t>
            </a:r>
          </a:p>
          <a:p>
            <a:pPr lvl="1"/>
            <a:r>
              <a:rPr lang="en-US" sz="2400" dirty="0"/>
              <a:t>Relieve </a:t>
            </a:r>
            <a:r>
              <a:rPr lang="en-US" sz="2400" dirty="0" err="1"/>
              <a:t>pruritus</a:t>
            </a:r>
            <a:endParaRPr lang="en-US" sz="2400" dirty="0"/>
          </a:p>
          <a:p>
            <a:pPr lvl="1"/>
            <a:r>
              <a:rPr lang="en-US" sz="2400" dirty="0"/>
              <a:t>Reduce scarring by delaying wound healing</a:t>
            </a:r>
          </a:p>
          <a:p>
            <a:pPr lvl="1"/>
            <a:r>
              <a:rPr lang="en-US" sz="2400" dirty="0"/>
              <a:t>Reduce tissue damage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Drawbacks:</a:t>
            </a:r>
          </a:p>
          <a:p>
            <a:pPr lvl="1"/>
            <a:r>
              <a:rPr lang="en-US" sz="2400" dirty="0"/>
              <a:t>Delay wound healing</a:t>
            </a:r>
          </a:p>
          <a:p>
            <a:pPr lvl="1"/>
            <a:r>
              <a:rPr lang="en-US" sz="2400" dirty="0"/>
              <a:t>Increase risk of infection</a:t>
            </a:r>
          </a:p>
          <a:p>
            <a:pPr lvl="1"/>
            <a:r>
              <a:rPr lang="en-US" sz="2400" dirty="0"/>
              <a:t>May cause GI ulceration and bleeding</a:t>
            </a:r>
          </a:p>
          <a:p>
            <a:pPr lvl="1"/>
            <a:r>
              <a:rPr lang="en-US" sz="2400" dirty="0"/>
              <a:t>Increase the risk of corneal ulceration if corneal damage exists</a:t>
            </a:r>
          </a:p>
          <a:p>
            <a:pPr lvl="1"/>
            <a:r>
              <a:rPr lang="en-US" sz="2400" dirty="0"/>
              <a:t>May induce abortion in some species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572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181</TotalTime>
  <Words>1251</Words>
  <Application>Microsoft Office PowerPoint</Application>
  <PresentationFormat>On-screen Show (4:3)</PresentationFormat>
  <Paragraphs>176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Median</vt:lpstr>
      <vt:lpstr>Anti-inflammatory &amp; Pain-reducing drugs</vt:lpstr>
      <vt:lpstr>Basic Physiology</vt:lpstr>
      <vt:lpstr>Signs of Inflammation</vt:lpstr>
      <vt:lpstr>Signs of Inflammation</vt:lpstr>
      <vt:lpstr>Anti-inflammatory Drugs</vt:lpstr>
      <vt:lpstr>Steroidal Anti-inflammatories</vt:lpstr>
      <vt:lpstr>Glucocorticoids</vt:lpstr>
      <vt:lpstr>Glucocorticoids</vt:lpstr>
      <vt:lpstr>Glucocorticoid Use</vt:lpstr>
      <vt:lpstr>Key Points About  Glucocorticioid Treatment</vt:lpstr>
      <vt:lpstr>Cushing’s Disease (hypoadrenocorticism)</vt:lpstr>
      <vt:lpstr>Addison’s Disease (hypoadrenocorticism)</vt:lpstr>
      <vt:lpstr>Non-Steroidal Anti-inflammatory Drugs</vt:lpstr>
      <vt:lpstr>NSAIDs</vt:lpstr>
      <vt:lpstr>NSAIDs</vt:lpstr>
      <vt:lpstr>Types of NSAIDs</vt:lpstr>
      <vt:lpstr>Types of NSAIDs</vt:lpstr>
      <vt:lpstr>Types of NSAIDs</vt:lpstr>
      <vt:lpstr>Types of NSAIDs</vt:lpstr>
      <vt:lpstr>Types of NSAIDs</vt:lpstr>
      <vt:lpstr>Type of NSAIDs</vt:lpstr>
      <vt:lpstr>Types of NSAIDs</vt:lpstr>
      <vt:lpstr>Types of NSAIDs</vt:lpstr>
      <vt:lpstr>Types of NSAIDs</vt:lpstr>
      <vt:lpstr>Other Osteoarthritis Treatments</vt:lpstr>
      <vt:lpstr>Other Osteoarthritis Treatments</vt:lpstr>
      <vt:lpstr>Antihistamines</vt:lpstr>
      <vt:lpstr>Slide 28</vt:lpstr>
      <vt:lpstr>Immunomodulators</vt:lpstr>
      <vt:lpstr>Analgesics</vt:lpstr>
      <vt:lpstr>Analgesics</vt:lpstr>
      <vt:lpstr>Slide 32</vt:lpstr>
      <vt:lpstr>Selection of an analgesic is based on: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Anti-inflammatory &amp; Pain-reducing drugs</dc:title>
  <dc:creator>Lori</dc:creator>
  <cp:lastModifiedBy>Lori</cp:lastModifiedBy>
  <cp:revision>8</cp:revision>
  <dcterms:created xsi:type="dcterms:W3CDTF">2010-06-15T20:42:38Z</dcterms:created>
  <dcterms:modified xsi:type="dcterms:W3CDTF">2010-06-15T23:44:00Z</dcterms:modified>
</cp:coreProperties>
</file>